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4" r:id="rId3"/>
    <p:sldId id="276" r:id="rId4"/>
    <p:sldId id="257" r:id="rId5"/>
    <p:sldId id="259" r:id="rId6"/>
    <p:sldId id="258" r:id="rId7"/>
    <p:sldId id="261" r:id="rId8"/>
    <p:sldId id="278" r:id="rId9"/>
    <p:sldId id="272" r:id="rId10"/>
    <p:sldId id="277" r:id="rId11"/>
    <p:sldId id="279" r:id="rId12"/>
    <p:sldId id="280" r:id="rId13"/>
    <p:sldId id="281" r:id="rId14"/>
    <p:sldId id="270" r:id="rId15"/>
    <p:sldId id="283" r:id="rId16"/>
    <p:sldId id="286" r:id="rId17"/>
    <p:sldId id="284" r:id="rId18"/>
    <p:sldId id="285" r:id="rId19"/>
    <p:sldId id="273" r:id="rId20"/>
    <p:sldId id="288" r:id="rId21"/>
    <p:sldId id="287" r:id="rId22"/>
    <p:sldId id="305" r:id="rId23"/>
    <p:sldId id="291" r:id="rId24"/>
    <p:sldId id="306" r:id="rId25"/>
    <p:sldId id="307" r:id="rId26"/>
    <p:sldId id="289" r:id="rId27"/>
    <p:sldId id="290" r:id="rId28"/>
    <p:sldId id="309" r:id="rId29"/>
    <p:sldId id="271" r:id="rId30"/>
    <p:sldId id="292" r:id="rId31"/>
    <p:sldId id="293" r:id="rId32"/>
    <p:sldId id="294" r:id="rId33"/>
    <p:sldId id="295" r:id="rId34"/>
    <p:sldId id="296" r:id="rId35"/>
    <p:sldId id="297" r:id="rId36"/>
    <p:sldId id="308" r:id="rId37"/>
    <p:sldId id="298" r:id="rId38"/>
    <p:sldId id="304" r:id="rId39"/>
    <p:sldId id="303" r:id="rId40"/>
    <p:sldId id="299" r:id="rId41"/>
    <p:sldId id="301" r:id="rId42"/>
    <p:sldId id="300" r:id="rId43"/>
    <p:sldId id="302" r:id="rId44"/>
    <p:sldId id="269" r:id="rId4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C0A2D32-30C9-45A4-8D7B-82CE3059B7DB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54CE5B9-4BB1-4589-B692-AD5F8DE3703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fhbUEr090s" TargetMode="External"/><Relationship Id="rId7" Type="http://schemas.openxmlformats.org/officeDocument/2006/relationships/hyperlink" Target="https://www.youtube.com/watch?v=FDDZ0yUP_iE&amp;t=7s" TargetMode="External"/><Relationship Id="rId2" Type="http://schemas.openxmlformats.org/officeDocument/2006/relationships/hyperlink" Target="https://www.youtube.com/watch?v=Qr2cwHoyzl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F7BwbHMWIOc&amp;t=7s" TargetMode="External"/><Relationship Id="rId5" Type="http://schemas.openxmlformats.org/officeDocument/2006/relationships/hyperlink" Target="https://www.youtube.com/watch?v=ATAiC-Q50I4" TargetMode="External"/><Relationship Id="rId4" Type="http://schemas.openxmlformats.org/officeDocument/2006/relationships/hyperlink" Target="https://www.youtube.com/watch?v=rRmO3NkLiYU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hyperlink" Target="https://www.youtube.com/watch?v=Qr2cwHoyzl4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zvukipro.com/" TargetMode="External"/><Relationship Id="rId2" Type="http://schemas.openxmlformats.org/officeDocument/2006/relationships/hyperlink" Target="https://www.youtube.com/watch?v=4ViXTvpya1E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419974" cy="3467104"/>
          </a:xfrm>
        </p:spPr>
        <p:txBody>
          <a:bodyPr/>
          <a:lstStyle/>
          <a:p>
            <a:r>
              <a:rPr lang="ru-RU" sz="3600" dirty="0" smtClean="0">
                <a:latin typeface="Calibri"/>
                <a:ea typeface="Calibri"/>
                <a:cs typeface="Times New Roman"/>
              </a:rPr>
              <a:t>Развитие сенсорных систем ребенка как основа коррекционной работы учителя-логопеда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8992" y="4071942"/>
            <a:ext cx="5286412" cy="150019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Юфа Надежда Александровна,</a:t>
            </a:r>
          </a:p>
          <a:p>
            <a:r>
              <a:rPr lang="ru-RU" dirty="0" smtClean="0"/>
              <a:t> учитель-логопед</a:t>
            </a:r>
          </a:p>
          <a:p>
            <a:r>
              <a:rPr lang="ru-RU" dirty="0" smtClean="0"/>
              <a:t> высшей квалификационной категории</a:t>
            </a:r>
          </a:p>
          <a:p>
            <a:r>
              <a:rPr lang="ru-RU" dirty="0" smtClean="0"/>
              <a:t>Г.Екатеринбург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Логическая цепочка проблем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b="1" dirty="0" smtClean="0"/>
              <a:t>2. Знакомство с мышцами и суставами нужно начинать со скелетных мышц: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их легко увидеть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можно инициировать сокращение и расслабление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можно ощутить как изнутри, так и снаружи. </a:t>
            </a:r>
          </a:p>
          <a:p>
            <a:pPr>
              <a:buFont typeface="Wingdings" pitchFamily="2" charset="2"/>
              <a:buChar char="§"/>
            </a:pPr>
            <a:r>
              <a:rPr lang="ru-RU" u="sng" dirty="0" smtClean="0"/>
              <a:t>Это </a:t>
            </a:r>
            <a:r>
              <a:rPr lang="ru-RU" u="sng" dirty="0" err="1" smtClean="0"/>
              <a:t>проприоцептивная</a:t>
            </a:r>
            <a:r>
              <a:rPr lang="ru-RU" u="sng" dirty="0" smtClean="0"/>
              <a:t> система</a:t>
            </a:r>
            <a:r>
              <a:rPr lang="ru-RU" dirty="0" smtClean="0"/>
              <a:t>.</a:t>
            </a:r>
          </a:p>
          <a:p>
            <a:pPr>
              <a:buFont typeface="Wingdings" pitchFamily="2" charset="2"/>
              <a:buChar char="§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Мышцы тела</a:t>
            </a:r>
            <a:endParaRPr lang="ru-RU" dirty="0"/>
          </a:p>
        </p:txBody>
      </p:sp>
      <p:pic>
        <p:nvPicPr>
          <p:cNvPr id="4" name="Содержимое 3" descr="unnam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1500174"/>
            <a:ext cx="4876800" cy="48006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Логическая цепочка проблем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7329510" cy="1431518"/>
          </a:xfrm>
        </p:spPr>
        <p:txBody>
          <a:bodyPr>
            <a:noAutofit/>
          </a:bodyPr>
          <a:lstStyle/>
          <a:p>
            <a:pPr lvl="0"/>
            <a:r>
              <a:rPr lang="ru-RU" sz="2400" dirty="0" smtClean="0"/>
              <a:t>3. </a:t>
            </a:r>
            <a:r>
              <a:rPr lang="ru-RU" sz="2400" b="1" dirty="0" smtClean="0"/>
              <a:t>Еще более ранним этапом является работа с кожей</a:t>
            </a:r>
            <a:r>
              <a:rPr lang="ru-RU" sz="2400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лица, рук и всего тела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Вес кожи составляет 16-17% от общей массы тела</a:t>
            </a:r>
          </a:p>
          <a:p>
            <a:pPr lvl="0"/>
            <a:r>
              <a:rPr lang="ru-RU" sz="2400" dirty="0" smtClean="0"/>
              <a:t> </a:t>
            </a:r>
            <a:r>
              <a:rPr lang="ru-RU" sz="2400" u="sng" dirty="0" smtClean="0"/>
              <a:t>Это тактильная система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5" name="Содержимое 4" descr="uxod-za-kozhej-rebenka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786182" y="3857628"/>
            <a:ext cx="3738578" cy="268298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Логическая цепочка проблем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6829444" cy="1217204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000" dirty="0" smtClean="0"/>
              <a:t>4. Кожа -  это абстрактное понятие, которое еще не доступно дошкольнику. Поэтому начать работу надо с самого главного – с тела – с положения его в пространстве – </a:t>
            </a:r>
            <a:r>
              <a:rPr lang="ru-RU" sz="2000" b="1" u="sng" dirty="0" smtClean="0"/>
              <a:t>вестибулярной системы</a:t>
            </a:r>
            <a:r>
              <a:rPr lang="ru-RU" sz="2000" b="1" dirty="0" smtClean="0"/>
              <a:t>.</a:t>
            </a:r>
          </a:p>
          <a:p>
            <a:endParaRPr lang="ru-RU" dirty="0"/>
          </a:p>
        </p:txBody>
      </p:sp>
      <p:pic>
        <p:nvPicPr>
          <p:cNvPr id="5" name="Содержимое 4" descr="487(19)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81075" y="3000375"/>
            <a:ext cx="6191250" cy="35052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пирамида обучения ребенка в сенсорной интеграции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6829444" cy="60251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Нарушение трех базовых ощущений (тактильная, вестибулярная, </a:t>
            </a:r>
            <a:r>
              <a:rPr lang="ru-RU" dirty="0" err="1" smtClean="0"/>
              <a:t>проприоцептивная</a:t>
            </a:r>
            <a:r>
              <a:rPr lang="ru-RU" dirty="0" smtClean="0"/>
              <a:t>) проявляются как повышенная или пониженная чувствительность при восприятии раздражителей и их осознании, а также в реакции, то есть в ответе на соответствующие стимулы.</a:t>
            </a:r>
          </a:p>
          <a:p>
            <a:endParaRPr lang="ru-RU" dirty="0"/>
          </a:p>
        </p:txBody>
      </p:sp>
      <p:pic>
        <p:nvPicPr>
          <p:cNvPr id="5" name="Содержимое 4" descr="piramida-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79884" y="2133600"/>
            <a:ext cx="6193631" cy="437197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обоснование применения СИ в логопедии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00034" y="1571612"/>
            <a:ext cx="7239000" cy="43717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Логопед формирует </a:t>
            </a:r>
            <a:r>
              <a:rPr lang="ru-RU" dirty="0" err="1" smtClean="0"/>
              <a:t>межпредметные</a:t>
            </a:r>
            <a:r>
              <a:rPr lang="ru-RU" dirty="0" smtClean="0"/>
              <a:t> связи (воспитатель, инструктор по </a:t>
            </a:r>
            <a:r>
              <a:rPr lang="ru-RU" dirty="0" err="1" smtClean="0"/>
              <a:t>физвоспитанию</a:t>
            </a:r>
            <a:r>
              <a:rPr lang="ru-RU" dirty="0" smtClean="0"/>
              <a:t>, музыкальный руководитель)</a:t>
            </a:r>
          </a:p>
          <a:p>
            <a:r>
              <a:rPr lang="ru-RU" dirty="0" smtClean="0"/>
              <a:t>Развитие слуховой, зрительной, систем всегда было в компетенции логопеда</a:t>
            </a:r>
          </a:p>
          <a:p>
            <a:r>
              <a:rPr lang="ru-RU" dirty="0" smtClean="0"/>
              <a:t>Ребенок с нарушениями НС по-прежнему будет испытывать трудности в обучении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долго проводить подготовительный период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596" y="1785926"/>
            <a:ext cx="7239000" cy="4371752"/>
          </a:xfrm>
        </p:spPr>
        <p:txBody>
          <a:bodyPr/>
          <a:lstStyle/>
          <a:p>
            <a:r>
              <a:rPr lang="ru-RU" dirty="0" smtClean="0"/>
              <a:t>В зависимости от того календарного срока, который предусмотрен для конкретного ребенка</a:t>
            </a:r>
          </a:p>
          <a:p>
            <a:r>
              <a:rPr lang="ru-RU" dirty="0" smtClean="0"/>
              <a:t>В зависимости от успехов ребенка</a:t>
            </a:r>
          </a:p>
          <a:p>
            <a:r>
              <a:rPr lang="ru-RU" dirty="0" smtClean="0"/>
              <a:t>Параллельно логопед начинает свою непосредственную коррекционную работу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754382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Научная литература для освоения сенсорной интеграции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Энн Джин </a:t>
            </a:r>
            <a:r>
              <a:rPr lang="ru-RU" dirty="0" err="1" smtClean="0"/>
              <a:t>Айрес</a:t>
            </a:r>
            <a:r>
              <a:rPr lang="ru-RU" dirty="0" smtClean="0"/>
              <a:t> «Ребенок и сенсорная интеграция»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Кэрол</a:t>
            </a:r>
            <a:r>
              <a:rPr lang="ru-RU" dirty="0" smtClean="0"/>
              <a:t> Сток </a:t>
            </a:r>
            <a:r>
              <a:rPr lang="ru-RU" dirty="0" err="1" smtClean="0"/>
              <a:t>Крановиц</a:t>
            </a:r>
            <a:r>
              <a:rPr lang="ru-RU" dirty="0" smtClean="0"/>
              <a:t> «Разбалансированный ребенок»</a:t>
            </a:r>
            <a:endParaRPr lang="ru-RU" dirty="0"/>
          </a:p>
        </p:txBody>
      </p:sp>
      <p:pic>
        <p:nvPicPr>
          <p:cNvPr id="9" name="Содержимое 8" descr="ca4a389828bf1be321a120041cc2041a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2316895"/>
            <a:ext cx="3757610" cy="2731704"/>
          </a:xfrm>
        </p:spPr>
      </p:pic>
      <p:pic>
        <p:nvPicPr>
          <p:cNvPr id="10" name="Содержимое 9" descr="Kerol_Stok_Kranovits__Razbalansirovannyj_rebenok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72066" y="1928802"/>
            <a:ext cx="2371745" cy="3759216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Научная литература для освоения сенсорной интеграции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7620" y="5786454"/>
            <a:ext cx="3520440" cy="4572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Улла </a:t>
            </a:r>
            <a:r>
              <a:rPr lang="ru-RU" dirty="0" err="1" smtClean="0"/>
              <a:t>Кислинг</a:t>
            </a:r>
            <a:r>
              <a:rPr lang="ru-RU" dirty="0" smtClean="0"/>
              <a:t> «Сенсорная интеграция в диалоге»</a:t>
            </a:r>
            <a:endParaRPr lang="ru-RU" dirty="0"/>
          </a:p>
        </p:txBody>
      </p:sp>
      <p:pic>
        <p:nvPicPr>
          <p:cNvPr id="7" name="Содержимое 6" descr="cover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286248" y="1714488"/>
            <a:ext cx="2687634" cy="3787121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Развитие вестибулярной системы ребенка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28596" y="1571612"/>
            <a:ext cx="7239000" cy="4371752"/>
          </a:xfrm>
        </p:spPr>
        <p:txBody>
          <a:bodyPr>
            <a:normAutofit fontScale="70000" lnSpcReduction="20000"/>
          </a:bodyPr>
          <a:lstStyle/>
          <a:p>
            <a:r>
              <a:rPr lang="ru-RU" u="sng" dirty="0" err="1" smtClean="0"/>
              <a:t>Упражнеия</a:t>
            </a:r>
            <a:r>
              <a:rPr lang="ru-RU" u="sng" dirty="0" smtClean="0"/>
              <a:t> статические</a:t>
            </a:r>
            <a:r>
              <a:rPr lang="ru-RU" dirty="0" smtClean="0"/>
              <a:t>:</a:t>
            </a:r>
          </a:p>
          <a:p>
            <a:r>
              <a:rPr lang="ru-RU" dirty="0" smtClean="0"/>
              <a:t>1. </a:t>
            </a:r>
            <a:r>
              <a:rPr lang="ru-RU" b="1" dirty="0" smtClean="0"/>
              <a:t>Игры на замирание</a:t>
            </a:r>
          </a:p>
          <a:p>
            <a:r>
              <a:rPr lang="ru-RU" b="1" dirty="0" smtClean="0"/>
              <a:t>2. Игры на равновесие (цапля, ласточка)</a:t>
            </a:r>
          </a:p>
          <a:p>
            <a:r>
              <a:rPr lang="ru-RU" b="1" u="sng" dirty="0" smtClean="0"/>
              <a:t>Упражнения динамические:</a:t>
            </a:r>
          </a:p>
          <a:p>
            <a:r>
              <a:rPr lang="ru-RU" b="1" dirty="0" smtClean="0"/>
              <a:t>1. Игры с внезапной сменой действий или направления.</a:t>
            </a:r>
          </a:p>
          <a:p>
            <a:r>
              <a:rPr lang="ru-RU" b="1" dirty="0" smtClean="0"/>
              <a:t>2. Игры на баланс равновесия (баланс, бордюр, бревно, </a:t>
            </a:r>
            <a:r>
              <a:rPr lang="ru-RU" b="1" dirty="0" err="1" smtClean="0"/>
              <a:t>фитбол</a:t>
            </a:r>
            <a:r>
              <a:rPr lang="ru-RU" b="1" dirty="0" smtClean="0"/>
              <a:t>, батут, качели)</a:t>
            </a:r>
          </a:p>
          <a:p>
            <a:r>
              <a:rPr lang="ru-RU" b="1" dirty="0" smtClean="0"/>
              <a:t>3. Игры на развитие координации: колокольчик, достань-ка, попадай-ка, девочка на шаре, рыболов, вышибалы, мячик, </a:t>
            </a:r>
            <a:r>
              <a:rPr lang="ru-RU" b="1" dirty="0" err="1" smtClean="0"/>
              <a:t>кольцеброс</a:t>
            </a:r>
            <a:r>
              <a:rPr lang="ru-RU" b="1" dirty="0" smtClean="0"/>
              <a:t>, узкая дорожка,  аккуратно по шнуру, преодолей коридор, подушечка, с кочки на кочку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даже опытный логопед часто теряет много времени на постановку и автоматизацию звуков у детей, не успевая исправить речевые нарушения к концу дошкольного периода.  Это происходит потому, что мы часто работаем с последствиями, а не с причиной нарушения.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вестибулярной системы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Ходьба по линии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Метание шариков в корзину</a:t>
            </a:r>
            <a:endParaRPr lang="ru-RU" dirty="0"/>
          </a:p>
        </p:txBody>
      </p:sp>
      <p:sp>
        <p:nvSpPr>
          <p:cNvPr id="10" name="Пятно 1 9"/>
          <p:cNvSpPr/>
          <p:nvPr/>
        </p:nvSpPr>
        <p:spPr>
          <a:xfrm>
            <a:off x="2786050" y="3643314"/>
            <a:ext cx="500066" cy="50006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но 1 10"/>
          <p:cNvSpPr/>
          <p:nvPr/>
        </p:nvSpPr>
        <p:spPr>
          <a:xfrm>
            <a:off x="2643174" y="3286124"/>
            <a:ext cx="357190" cy="21431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ятно 1 11"/>
          <p:cNvSpPr/>
          <p:nvPr/>
        </p:nvSpPr>
        <p:spPr>
          <a:xfrm>
            <a:off x="3214678" y="3500438"/>
            <a:ext cx="500066" cy="428628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ятно 2 12"/>
          <p:cNvSpPr/>
          <p:nvPr/>
        </p:nvSpPr>
        <p:spPr>
          <a:xfrm>
            <a:off x="3071802" y="3286124"/>
            <a:ext cx="357190" cy="285752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Содержимое 14" descr="30039.pdfxcc.620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0" y="2383011"/>
            <a:ext cx="3978275" cy="3131288"/>
          </a:xfrm>
        </p:spPr>
      </p:pic>
      <p:pic>
        <p:nvPicPr>
          <p:cNvPr id="17" name="Содержимое 16" descr="depositphotos_30911997-stock-photo-colour-plastic-balls-in-basket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178300" y="2357431"/>
            <a:ext cx="3877480" cy="258498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</a:t>
            </a:r>
            <a:r>
              <a:rPr lang="ru-RU" dirty="0" smtClean="0"/>
              <a:t>. </a:t>
            </a:r>
            <a:r>
              <a:rPr lang="ru-RU" dirty="0"/>
              <a:t>Развитие </a:t>
            </a:r>
            <a:r>
              <a:rPr lang="ru-RU" dirty="0" smtClean="0"/>
              <a:t>тактильной системы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Исследование кожи лица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Исследование кожи тела</a:t>
            </a:r>
            <a:endParaRPr lang="ru-RU" dirty="0"/>
          </a:p>
        </p:txBody>
      </p:sp>
      <p:pic>
        <p:nvPicPr>
          <p:cNvPr id="17" name="Содержимое 16" descr="1-лицо-кожа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309332"/>
            <a:ext cx="3521075" cy="2918786"/>
          </a:xfrm>
        </p:spPr>
      </p:pic>
      <p:pic>
        <p:nvPicPr>
          <p:cNvPr id="18" name="Содержимое 17" descr="1-тело-кожа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448322"/>
            <a:ext cx="3521075" cy="2640806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Исследование детьми своей кожи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Кожа лица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Кожа тела</a:t>
            </a:r>
            <a:endParaRPr lang="ru-RU" dirty="0"/>
          </a:p>
        </p:txBody>
      </p:sp>
      <p:pic>
        <p:nvPicPr>
          <p:cNvPr id="7" name="Содержимое 6" descr="2-лицо-кожа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448322"/>
            <a:ext cx="3521075" cy="2640806"/>
          </a:xfrm>
        </p:spPr>
      </p:pic>
      <p:pic>
        <p:nvPicPr>
          <p:cNvPr id="8" name="Содержимое 7" descr="2-тело-кожа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448322"/>
            <a:ext cx="3521075" cy="264080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Тактильные образы объектов формируются  посредством: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Прикосновения (различные ткани, бархатная бумага, варежки с разными материалами внутри, массажные приспособления)</a:t>
            </a:r>
          </a:p>
          <a:p>
            <a:pPr lvl="0"/>
            <a:r>
              <a:rPr lang="ru-RU" dirty="0" smtClean="0"/>
              <a:t>Давления (массажные приспособления)</a:t>
            </a:r>
          </a:p>
          <a:p>
            <a:pPr lvl="0"/>
            <a:r>
              <a:rPr lang="ru-RU" dirty="0" smtClean="0"/>
              <a:t>Температуры (нагретые камни, </a:t>
            </a:r>
            <a:r>
              <a:rPr lang="ru-RU" dirty="0" err="1" smtClean="0"/>
              <a:t>фильтр-пакеты</a:t>
            </a:r>
            <a:r>
              <a:rPr lang="ru-RU" dirty="0" smtClean="0"/>
              <a:t> с травами, лед)</a:t>
            </a:r>
          </a:p>
          <a:p>
            <a:pPr lvl="0"/>
            <a:r>
              <a:rPr lang="ru-RU" dirty="0" smtClean="0"/>
              <a:t>Боли (массажные колючие приспособления, сжимания, скручивания)</a:t>
            </a:r>
          </a:p>
          <a:p>
            <a:endParaRPr lang="ru-RU" dirty="0"/>
          </a:p>
        </p:txBody>
      </p:sp>
      <p:pic>
        <p:nvPicPr>
          <p:cNvPr id="11265" name="Picture 1" descr="C:\Users\Светлана\Desktop\Вебинар-Педагоги России\картинки для презентации\IMG_01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1571612"/>
            <a:ext cx="1714512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>3. Развитие </a:t>
            </a:r>
            <a:r>
              <a:rPr lang="ru-RU" dirty="0" err="1" smtClean="0"/>
              <a:t>проприоцептивной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Исследование мышц лица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Исследование мышц тела</a:t>
            </a:r>
            <a:endParaRPr lang="ru-RU" dirty="0"/>
          </a:p>
        </p:txBody>
      </p:sp>
      <p:pic>
        <p:nvPicPr>
          <p:cNvPr id="8" name="Содержимое 7" descr="1-мышцы-лицо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448322"/>
            <a:ext cx="3521075" cy="2640806"/>
          </a:xfrm>
        </p:spPr>
      </p:pic>
      <p:pic>
        <p:nvPicPr>
          <p:cNvPr id="9" name="Содержимое 8" descr="1-мышцы-тело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448322"/>
            <a:ext cx="3521075" cy="2640806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Исследование мышц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Исследование мышц лица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Исследование мышц тела</a:t>
            </a:r>
            <a:endParaRPr lang="ru-RU" dirty="0"/>
          </a:p>
        </p:txBody>
      </p:sp>
      <p:pic>
        <p:nvPicPr>
          <p:cNvPr id="7" name="Содержимое 6" descr="2-мышцы-лицо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448322"/>
            <a:ext cx="3521075" cy="2640806"/>
          </a:xfrm>
        </p:spPr>
      </p:pic>
      <p:pic>
        <p:nvPicPr>
          <p:cNvPr id="8" name="Содержимое 7" descr="2-мышцы-тело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448322"/>
            <a:ext cx="3521075" cy="2640806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Развитие </a:t>
            </a:r>
            <a:r>
              <a:rPr lang="ru-RU" dirty="0" err="1" smtClean="0"/>
              <a:t>проприоцептивной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64611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Прыжки</a:t>
            </a:r>
          </a:p>
          <a:p>
            <a:r>
              <a:rPr lang="ru-RU" dirty="0" smtClean="0"/>
              <a:t>Бег</a:t>
            </a:r>
          </a:p>
          <a:p>
            <a:r>
              <a:rPr lang="ru-RU" dirty="0" smtClean="0"/>
              <a:t>Лазание</a:t>
            </a:r>
          </a:p>
          <a:p>
            <a:r>
              <a:rPr lang="ru-RU" dirty="0" smtClean="0"/>
              <a:t>Висение</a:t>
            </a:r>
          </a:p>
          <a:p>
            <a:r>
              <a:rPr lang="ru-RU" dirty="0" err="1" smtClean="0"/>
              <a:t>Топание</a:t>
            </a:r>
            <a:endParaRPr lang="ru-RU" dirty="0" smtClean="0"/>
          </a:p>
          <a:p>
            <a:r>
              <a:rPr lang="ru-RU" dirty="0" smtClean="0"/>
              <a:t>Балансирование</a:t>
            </a:r>
          </a:p>
          <a:p>
            <a:r>
              <a:rPr lang="ru-RU" dirty="0" smtClean="0"/>
              <a:t>Хождение «тачкой», «крабом»</a:t>
            </a:r>
          </a:p>
          <a:p>
            <a:r>
              <a:rPr lang="ru-RU" dirty="0" smtClean="0"/>
              <a:t>Ползание</a:t>
            </a:r>
          </a:p>
          <a:p>
            <a:r>
              <a:rPr lang="ru-RU" dirty="0" smtClean="0"/>
              <a:t>Жевание</a:t>
            </a:r>
          </a:p>
          <a:p>
            <a:r>
              <a:rPr lang="ru-RU" dirty="0" smtClean="0"/>
              <a:t>Сжимание «</a:t>
            </a:r>
            <a:r>
              <a:rPr lang="ru-RU" dirty="0" err="1" smtClean="0"/>
              <a:t>антистресса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Растягивание эластичной </a:t>
            </a:r>
            <a:r>
              <a:rPr lang="ru-RU" dirty="0" err="1" smtClean="0"/>
              <a:t>фитнес-резинки</a:t>
            </a:r>
            <a:r>
              <a:rPr lang="ru-RU" dirty="0" smtClean="0"/>
              <a:t>, эспандера</a:t>
            </a:r>
          </a:p>
          <a:p>
            <a:r>
              <a:rPr lang="ru-RU" dirty="0" smtClean="0"/>
              <a:t>Отжимание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750778" cy="4503242"/>
          </a:xfrm>
        </p:spPr>
        <p:txBody>
          <a:bodyPr>
            <a:noAutofit/>
          </a:bodyPr>
          <a:lstStyle/>
          <a:p>
            <a:r>
              <a:rPr lang="ru-RU" sz="1800" dirty="0" smtClean="0"/>
              <a:t>Толкание/натягивание тяжелых предметов</a:t>
            </a:r>
          </a:p>
          <a:p>
            <a:r>
              <a:rPr lang="ru-RU" sz="1800" dirty="0" smtClean="0"/>
              <a:t>Ношение тяжелых предметов</a:t>
            </a:r>
          </a:p>
          <a:p>
            <a:r>
              <a:rPr lang="ru-RU" sz="1800" dirty="0" smtClean="0"/>
              <a:t>Работа садовым инвентарем: копание, сгребание, работа граблями</a:t>
            </a:r>
          </a:p>
          <a:p>
            <a:r>
              <a:rPr lang="ru-RU" sz="1800" dirty="0" err="1" smtClean="0"/>
              <a:t>Заворачивание</a:t>
            </a:r>
            <a:r>
              <a:rPr lang="ru-RU" sz="1800" dirty="0" smtClean="0"/>
              <a:t> «рулончиком» в плед</a:t>
            </a:r>
          </a:p>
          <a:p>
            <a:r>
              <a:rPr lang="ru-RU" sz="1800" dirty="0" smtClean="0"/>
              <a:t>Сидение с тяжестью на теле</a:t>
            </a:r>
          </a:p>
          <a:p>
            <a:r>
              <a:rPr lang="ru-RU" sz="1800" dirty="0" smtClean="0"/>
              <a:t>Надевание сдавливающих жилетов</a:t>
            </a:r>
          </a:p>
          <a:p>
            <a:r>
              <a:rPr lang="ru-RU" sz="1800" dirty="0" smtClean="0"/>
              <a:t>Лежание под тяжелыми </a:t>
            </a:r>
            <a:r>
              <a:rPr lang="ru-RU" sz="1800" dirty="0" err="1" smtClean="0"/>
              <a:t>предметамии</a:t>
            </a:r>
            <a:endParaRPr lang="ru-RU" sz="1800" dirty="0" smtClean="0"/>
          </a:p>
          <a:p>
            <a:r>
              <a:rPr lang="ru-RU" sz="1800" dirty="0" err="1" smtClean="0"/>
              <a:t>Массажирование</a:t>
            </a:r>
            <a:r>
              <a:rPr lang="ru-RU" sz="1800" dirty="0" smtClean="0"/>
              <a:t> (себя и другого человека)</a:t>
            </a:r>
            <a:endParaRPr lang="ru-RU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</a:t>
            </a:r>
            <a:r>
              <a:rPr lang="ru-RU" dirty="0" err="1" smtClean="0"/>
              <a:t>проприоцептивной</a:t>
            </a:r>
            <a:r>
              <a:rPr lang="ru-RU" dirty="0" smtClean="0"/>
              <a:t> системы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лепка из   пластилина;</a:t>
            </a:r>
          </a:p>
          <a:p>
            <a:r>
              <a:rPr lang="ru-RU" dirty="0" smtClean="0"/>
              <a:t>рисование пальцами, кусочком ваты, бумажной «кисточкой»;</a:t>
            </a:r>
          </a:p>
          <a:p>
            <a:r>
              <a:rPr lang="ru-RU" dirty="0" smtClean="0"/>
              <a:t>игры с крупной и мелкой мозаикой, конструктором (пластмассовым);</a:t>
            </a:r>
          </a:p>
          <a:p>
            <a:r>
              <a:rPr lang="ru-RU" dirty="0" smtClean="0"/>
              <a:t>собирание </a:t>
            </a:r>
            <a:r>
              <a:rPr lang="ru-RU" dirty="0" err="1" smtClean="0"/>
              <a:t>пазлов</a:t>
            </a:r>
            <a:r>
              <a:rPr lang="ru-RU" dirty="0" smtClean="0"/>
              <a:t>;</a:t>
            </a:r>
          </a:p>
          <a:p>
            <a:r>
              <a:rPr lang="ru-RU" dirty="0" smtClean="0"/>
              <a:t>сортировка мелких предметов (</a:t>
            </a:r>
            <a:r>
              <a:rPr lang="ru-RU" i="1" dirty="0" smtClean="0"/>
              <a:t>камушки, пуговицы, желуди, бусинки, фишки, ракушки</a:t>
            </a:r>
            <a:r>
              <a:rPr lang="ru-RU" dirty="0" smtClean="0"/>
              <a:t>), разных по величине, форме, материалу;</a:t>
            </a:r>
          </a:p>
          <a:p>
            <a:r>
              <a:rPr lang="ru-RU" dirty="0" smtClean="0"/>
              <a:t>игры с мелкими камушками, сыпучими материалами.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Ссылки на </a:t>
            </a:r>
            <a:r>
              <a:rPr lang="ru-RU" dirty="0" err="1" smtClean="0"/>
              <a:t>ютуб</a:t>
            </a:r>
            <a:r>
              <a:rPr lang="ru-RU" dirty="0" smtClean="0"/>
              <a:t> канал с обучающими видео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510573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www.youtube.com/watch?v=Qr2cwHoyzl4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www.youtube.com/watch?v=sfhbUEr090s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www.youtube.com/watch?v=rRmO3NkLiYU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www.youtube.com/watch?v=ATAiC-Q50I4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www.youtube.com/watch?v=F7BwbHMWIOc&amp;t=7s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https://www.youtube.com/watch?v=FDDZ0yUP_iE&amp;t=7s</a:t>
            </a: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мышцами лица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178808" y="5357826"/>
            <a:ext cx="3520440" cy="96677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Разные </a:t>
            </a:r>
            <a:r>
              <a:rPr lang="ru-RU" dirty="0" smtClean="0"/>
              <a:t>улыбки:</a:t>
            </a:r>
          </a:p>
          <a:p>
            <a:r>
              <a:rPr lang="ru-RU" dirty="0" smtClean="0"/>
              <a:t>Тренируем поочередно разные виды улыбок.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улыбка-ест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57158" y="1428736"/>
            <a:ext cx="3474720" cy="1953768"/>
          </a:xfrm>
        </p:spPr>
      </p:pic>
      <p:pic>
        <p:nvPicPr>
          <p:cNvPr id="8" name="Содержимое 7" descr="panam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970971"/>
            <a:ext cx="3055937" cy="3120538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3571876"/>
            <a:ext cx="2143140" cy="2134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раскрою комплекс упражнений и мероприятий с ребенком для устранения первопричины этих нарушений – нарушенной  нервной системы.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Виды улыбок («психология эмоций» </a:t>
            </a:r>
            <a:r>
              <a:rPr lang="ru-RU" dirty="0" err="1" smtClean="0"/>
              <a:t>П.Экман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7" name="Содержимое 6" descr="05-11(08-1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545" y="1609725"/>
            <a:ext cx="4926309" cy="4846638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Тренировка эмоциональной сферы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1676319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71817" y="1711325"/>
            <a:ext cx="3291840" cy="4114800"/>
          </a:xfrm>
        </p:spPr>
      </p:pic>
      <p:pic>
        <p:nvPicPr>
          <p:cNvPr id="8" name="Содержимое 7" descr="c303d1a49c82c63a9acaa1613bbfce17.pn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30331" y="1711325"/>
            <a:ext cx="2617013" cy="41148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Тренировка мимических мышц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171727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Тренировку мимических мышц выполнять:</a:t>
            </a:r>
          </a:p>
          <a:p>
            <a:r>
              <a:rPr lang="ru-RU" dirty="0" smtClean="0"/>
              <a:t>- В статике 2-3 секунды</a:t>
            </a:r>
          </a:p>
          <a:p>
            <a:pPr>
              <a:buFontTx/>
              <a:buChar char="-"/>
            </a:pPr>
            <a:r>
              <a:rPr lang="ru-RU" dirty="0" smtClean="0"/>
              <a:t>Переход от нейтрального лица к эмоции в течение 5 сек (и обратно)</a:t>
            </a:r>
          </a:p>
          <a:p>
            <a:pPr>
              <a:buFontTx/>
              <a:buChar char="-"/>
            </a:pPr>
            <a:r>
              <a:rPr lang="ru-RU" dirty="0" smtClean="0"/>
              <a:t>- Переход плавный от эмоции к эмоции ,удерживая пальцы на работающей мышце</a:t>
            </a:r>
          </a:p>
          <a:p>
            <a:pPr>
              <a:buFontTx/>
              <a:buChar char="-"/>
            </a:pPr>
            <a:r>
              <a:rPr lang="ru-RU" dirty="0" smtClean="0"/>
              <a:t>Динамичный переход от эмоции к эмоции</a:t>
            </a:r>
          </a:p>
          <a:p>
            <a:pPr>
              <a:buFontTx/>
              <a:buChar char="-"/>
            </a:pPr>
            <a:r>
              <a:rPr lang="ru-RU" dirty="0" smtClean="0"/>
              <a:t>После отработки мимических мышц выполняем упражнения на напряжение и расслабление наиболее крупных лицевых и шейных мышц.</a:t>
            </a:r>
          </a:p>
          <a:p>
            <a:pPr>
              <a:buFontTx/>
              <a:buChar char="-"/>
            </a:pPr>
            <a:r>
              <a:rPr lang="ru-RU" dirty="0" smtClean="0"/>
              <a:t>Данные упражнения можно найти в учебниках по сценической речи.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7" name="Содержимое 6" descr="snow_white_and_the_seven_dwarfs_jpeg_115149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143240" y="3211962"/>
            <a:ext cx="3929090" cy="2984120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4. Развитие обонятельной системы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Улла </a:t>
            </a:r>
            <a:r>
              <a:rPr lang="ru-RU" dirty="0" err="1" smtClean="0"/>
              <a:t>Кислинг</a:t>
            </a:r>
            <a:r>
              <a:rPr lang="ru-RU" dirty="0" smtClean="0"/>
              <a:t>: «Чтобы не упустить дополнительного шанса на успех в работе с детьми, страдающими нарушениями восприятия, я рекомендую проводить занятия в помещении с нейтральным запахом. При покупке матов и других предметов из искусственных материалов следует обратить внимание на их запах. Установлено, что запах может спровоцировать нарушения поведения, хотя он и не является их причиной».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/>
              <a:t>Игры для развития обоняния</a:t>
            </a:r>
            <a:endParaRPr lang="ru-RU" b="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ctr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ru-RU" sz="2400" dirty="0" smtClean="0">
                <a:solidFill>
                  <a:schemeClr val="tx1"/>
                </a:solidFill>
              </a:rPr>
              <a:t>«Ароматное лото»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«Угадай аромат»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unnamed (1).pn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2544601"/>
            <a:ext cx="3521075" cy="2448247"/>
          </a:xfrm>
        </p:spPr>
      </p:pic>
      <p:pic>
        <p:nvPicPr>
          <p:cNvPr id="8" name="Содержимое 7" descr="2223797f14c8496b92aea8d58748c150_2197_1000_1000_tr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571394" y="1869267"/>
            <a:ext cx="2734887" cy="3798916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Игры для развития обоняния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«Угадай мамин аромат»</a:t>
            </a:r>
            <a:endParaRPr lang="ru-RU" dirty="0"/>
          </a:p>
        </p:txBody>
      </p:sp>
      <p:pic>
        <p:nvPicPr>
          <p:cNvPr id="8" name="Содержимое 7" descr="aroma-color-bottle-lifestyle-health-brand-1201579-pxhere.com_-1024x683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2594460"/>
            <a:ext cx="3521075" cy="2348530"/>
          </a:xfrm>
        </p:spPr>
      </p:pic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«Чем похожи»</a:t>
            </a:r>
            <a:endParaRPr lang="ru-RU" dirty="0"/>
          </a:p>
        </p:txBody>
      </p:sp>
      <p:pic>
        <p:nvPicPr>
          <p:cNvPr id="13" name="Содержимое 12" descr="P_20181017_09505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778422"/>
            <a:ext cx="3521075" cy="1980605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Ароматные Подарки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Духи для мамы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500562" y="5929330"/>
            <a:ext cx="3520440" cy="457200"/>
          </a:xfrm>
        </p:spPr>
        <p:txBody>
          <a:bodyPr/>
          <a:lstStyle/>
          <a:p>
            <a:r>
              <a:rPr lang="ru-RU" dirty="0" smtClean="0"/>
              <a:t>Ароматный мешочек</a:t>
            </a:r>
            <a:endParaRPr lang="ru-RU" dirty="0"/>
          </a:p>
        </p:txBody>
      </p:sp>
      <p:pic>
        <p:nvPicPr>
          <p:cNvPr id="7" name="Содержимое 6" descr="P_20181121_10420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285720" y="2500306"/>
            <a:ext cx="4331605" cy="2436528"/>
          </a:xfrm>
        </p:spPr>
      </p:pic>
      <p:pic>
        <p:nvPicPr>
          <p:cNvPr id="8" name="Содержимое 7" descr="IMG_5925 (1)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5400000">
            <a:off x="4532113" y="2111565"/>
            <a:ext cx="3748114" cy="2811085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5.Развитие вкусовой системы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Развитие вкусов на основе разных чаев</a:t>
            </a:r>
            <a:endParaRPr lang="ru-RU" dirty="0"/>
          </a:p>
        </p:txBody>
      </p:sp>
      <p:pic>
        <p:nvPicPr>
          <p:cNvPr id="9" name="Содержимое 8" descr="IMG_3883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178300" y="2448322"/>
            <a:ext cx="3521075" cy="2640806"/>
          </a:xfrm>
        </p:spPr>
      </p:pic>
      <p:pic>
        <p:nvPicPr>
          <p:cNvPr id="11" name="Содержимое 10" descr="IMG_392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" y="2448322"/>
            <a:ext cx="3521075" cy="2640806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5.Игры на Развитие вкусовой системы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29264"/>
            <a:ext cx="5757874" cy="89533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Зоны вкуса </a:t>
            </a:r>
            <a:r>
              <a:rPr lang="ru-RU" dirty="0" smtClean="0"/>
              <a:t>языка</a:t>
            </a:r>
          </a:p>
          <a:p>
            <a:r>
              <a:rPr lang="ru-RU" dirty="0" smtClean="0"/>
              <a:t>Ссылка на видеоролик на тему развития вкусового и обонятельного анализаторов тут:</a:t>
            </a:r>
          </a:p>
          <a:p>
            <a:r>
              <a:rPr lang="en-US" dirty="0" smtClean="0">
                <a:hlinkClick r:id="rId2"/>
              </a:rPr>
              <a:t>https://www.youtube.com/watch?v=Qr2cwHoyzl4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000496" y="4500570"/>
            <a:ext cx="3520440" cy="457200"/>
          </a:xfrm>
        </p:spPr>
        <p:txBody>
          <a:bodyPr/>
          <a:lstStyle/>
          <a:p>
            <a:r>
              <a:rPr lang="ru-RU" dirty="0" smtClean="0"/>
              <a:t>Узнай на вкус напиток</a:t>
            </a:r>
            <a:endParaRPr lang="ru-RU" dirty="0"/>
          </a:p>
        </p:txBody>
      </p:sp>
      <p:pic>
        <p:nvPicPr>
          <p:cNvPr id="7" name="Содержимое 6" descr="69ddbf223e47.jp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28596" y="2798262"/>
            <a:ext cx="3000396" cy="2403931"/>
          </a:xfrm>
        </p:spPr>
      </p:pic>
      <p:pic>
        <p:nvPicPr>
          <p:cNvPr id="8" name="Содержимое 7" descr="CHay-kofe-kakao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000496" y="1571612"/>
            <a:ext cx="3878804" cy="2584253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6. Развитие слуховой системы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829048" cy="450324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Развитие физического </a:t>
            </a:r>
            <a:r>
              <a:rPr lang="ru-RU" dirty="0" smtClean="0"/>
              <a:t>и фонематического слуха </a:t>
            </a:r>
          </a:p>
          <a:p>
            <a:pPr lvl="0"/>
            <a:r>
              <a:rPr lang="en-US" dirty="0" smtClean="0">
                <a:hlinkClick r:id="rId2"/>
              </a:rPr>
              <a:t>https://www.youtube.com/watch?v=4ViXTvpya1E</a:t>
            </a:r>
            <a:endParaRPr lang="ru-RU" dirty="0" smtClean="0"/>
          </a:p>
          <a:p>
            <a:pPr lvl="0"/>
            <a:r>
              <a:rPr lang="ru-RU" dirty="0" smtClean="0"/>
              <a:t>Развитие качеств слуха (громкость звука, удаленность, длина) </a:t>
            </a:r>
            <a:r>
              <a:rPr lang="ru-RU" dirty="0" smtClean="0"/>
              <a:t>– звук колокольчиков , издаваемый двумя педагогами, </a:t>
            </a:r>
            <a:r>
              <a:rPr lang="ru-RU" dirty="0" smtClean="0"/>
              <a:t>вблизи и вдалеке от ребенка</a:t>
            </a:r>
            <a:endParaRPr lang="ru-RU" dirty="0" smtClean="0"/>
          </a:p>
          <a:p>
            <a:pPr lvl="0"/>
            <a:r>
              <a:rPr lang="ru-RU" dirty="0" smtClean="0"/>
              <a:t>Определение на слух звуков окружающего </a:t>
            </a:r>
            <a:r>
              <a:rPr lang="ru-RU" dirty="0" smtClean="0"/>
              <a:t>мира</a:t>
            </a:r>
          </a:p>
          <a:p>
            <a:pPr lvl="0">
              <a:buNone/>
            </a:pPr>
            <a:r>
              <a:rPr lang="ru-RU" dirty="0" smtClean="0"/>
              <a:t>Здесь можно бесплатно скачать и слушать </a:t>
            </a:r>
            <a:r>
              <a:rPr lang="ru-RU" dirty="0" err="1" smtClean="0"/>
              <a:t>онлайн</a:t>
            </a:r>
            <a:r>
              <a:rPr lang="ru-RU" dirty="0" smtClean="0"/>
              <a:t> различные звуки мира (техника, животные, транспорт, природа, человек)</a:t>
            </a:r>
            <a:endParaRPr lang="ru-RU" dirty="0" smtClean="0"/>
          </a:p>
          <a:p>
            <a:pPr lvl="0"/>
            <a:r>
              <a:rPr lang="en-US" dirty="0" smtClean="0">
                <a:hlinkClick r:id="rId3"/>
              </a:rPr>
              <a:t>https://zvukipro.com/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open_graph.jpg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4178300" y="2008187"/>
            <a:ext cx="3521075" cy="352107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28" y="1143000"/>
            <a:ext cx="4143372" cy="2057400"/>
          </a:xfrm>
        </p:spPr>
        <p:txBody>
          <a:bodyPr>
            <a:normAutofit/>
          </a:bodyPr>
          <a:lstStyle/>
          <a:p>
            <a:r>
              <a:rPr lang="ru-RU" dirty="0" smtClean="0"/>
              <a:t>Недостаточное владение Артикуляционным аппаратом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lvl="0"/>
            <a:r>
              <a:rPr lang="ru-RU" sz="2000" dirty="0" smtClean="0"/>
              <a:t>связано с нарушениями в работе его нервной системы.</a:t>
            </a:r>
          </a:p>
          <a:p>
            <a:pPr lvl="0"/>
            <a:r>
              <a:rPr lang="ru-RU" sz="2000" dirty="0" smtClean="0"/>
              <a:t>Задача логопеда как комплексного специалиста по коррекции речи ребенка – не ждать результатов восстановления НС ,а самим сделать все возможное для этого.</a:t>
            </a:r>
            <a:endParaRPr lang="ru-RU" sz="2000" dirty="0"/>
          </a:p>
        </p:txBody>
      </p:sp>
      <p:pic>
        <p:nvPicPr>
          <p:cNvPr id="5" name="Рисунок 4" descr="artikappara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4639" r="14639"/>
          <a:stretch>
            <a:fillRect/>
          </a:stretch>
        </p:blipFill>
        <p:spPr/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7. Развитие зрительной системы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Все, что мы видим, не обретет смысла, пока наш мозг не поймет, где находится земля и каким образом перемещаются голова и тело. Мозг должен удерживать глаза и голову неподвижными, чтобы мы видели четкую картину мира. </a:t>
            </a:r>
          </a:p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750778" cy="4114800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/>
              <a:t>Развитие предметности восприятии (зашумленные, вложенные, контурные изображения)</a:t>
            </a:r>
          </a:p>
          <a:p>
            <a:pPr lvl="0"/>
            <a:r>
              <a:rPr lang="ru-RU" sz="1800" dirty="0" smtClean="0"/>
              <a:t>Различение величины предметов (соотнесение высоты, ширины предметов)</a:t>
            </a:r>
          </a:p>
          <a:p>
            <a:pPr lvl="0"/>
            <a:r>
              <a:rPr lang="ru-RU" sz="1800" dirty="0" smtClean="0"/>
              <a:t>Различение формы предметов</a:t>
            </a:r>
          </a:p>
          <a:p>
            <a:pPr lvl="0"/>
            <a:r>
              <a:rPr lang="ru-RU" sz="1800" dirty="0" smtClean="0"/>
              <a:t>Различение предметов по цвету</a:t>
            </a:r>
          </a:p>
          <a:p>
            <a:pPr lvl="0"/>
            <a:r>
              <a:rPr lang="ru-RU" sz="1800" dirty="0" smtClean="0"/>
              <a:t>Определение пространственных отношений между предметами)</a:t>
            </a:r>
            <a:endParaRPr lang="ru-RU" sz="18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Тренажеры для развития зрительной системы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Световые лампы с вращением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Лампы с воском</a:t>
            </a:r>
            <a:endParaRPr lang="ru-RU" dirty="0"/>
          </a:p>
        </p:txBody>
      </p:sp>
      <p:pic>
        <p:nvPicPr>
          <p:cNvPr id="7" name="Содержимое 6" descr="1816043534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2514342"/>
            <a:ext cx="3521075" cy="2508766"/>
          </a:xfrm>
        </p:spPr>
      </p:pic>
      <p:pic>
        <p:nvPicPr>
          <p:cNvPr id="8" name="Содержимое 7" descr="chto_takoe_lava_lampa_big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178300" y="2008187"/>
            <a:ext cx="3521075" cy="3521075"/>
          </a:xfr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Занятия для развития зрительной системы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5357826"/>
            <a:ext cx="3520440" cy="457200"/>
          </a:xfrm>
        </p:spPr>
        <p:txBody>
          <a:bodyPr/>
          <a:lstStyle/>
          <a:p>
            <a:r>
              <a:rPr lang="ru-RU" dirty="0" smtClean="0"/>
              <a:t>Занятие «Зимние переливы»</a:t>
            </a:r>
            <a:endParaRPr lang="ru-RU" dirty="0"/>
          </a:p>
        </p:txBody>
      </p:sp>
      <p:pic>
        <p:nvPicPr>
          <p:cNvPr id="7" name="Содержимое 6" descr="IMG-20181203-WA0008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28596" y="4214818"/>
            <a:ext cx="3521075" cy="1980605"/>
          </a:xfrm>
        </p:spPr>
      </p:pic>
      <p:pic>
        <p:nvPicPr>
          <p:cNvPr id="8" name="Содержимое 7" descr="IMG-20181203-WA001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286248" y="1928802"/>
            <a:ext cx="4214842" cy="2370849"/>
          </a:xfrm>
        </p:spPr>
      </p:pic>
      <p:sp>
        <p:nvSpPr>
          <p:cNvPr id="9" name="Пятно 2 8"/>
          <p:cNvSpPr/>
          <p:nvPr/>
        </p:nvSpPr>
        <p:spPr>
          <a:xfrm>
            <a:off x="4643438" y="2143116"/>
            <a:ext cx="1071570" cy="107157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но 2 9"/>
          <p:cNvSpPr/>
          <p:nvPr/>
        </p:nvSpPr>
        <p:spPr>
          <a:xfrm>
            <a:off x="5572132" y="1785926"/>
            <a:ext cx="785818" cy="71438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но 2 10"/>
          <p:cNvSpPr/>
          <p:nvPr/>
        </p:nvSpPr>
        <p:spPr>
          <a:xfrm>
            <a:off x="6643702" y="1785926"/>
            <a:ext cx="500066" cy="500066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Светлана\Desktop\Вебинар-Педагоги России\картинки для презентации\6d7470c9-02b9-4a95-9fef-adfbb910f7a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1643050"/>
            <a:ext cx="3143272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286380" y="500042"/>
            <a:ext cx="3429000" cy="550071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Логопед – это особый специалист ,который «видит» человека с разных сторон.</a:t>
            </a:r>
            <a:br>
              <a:rPr lang="ru-RU" sz="2000" dirty="0" smtClean="0"/>
            </a:br>
            <a:r>
              <a:rPr lang="ru-RU" sz="2000" dirty="0" smtClean="0"/>
              <a:t>Применяйте знания сенсорной интеграции в вашей профессии, чтобы расширять границы своих возможностей и повысить качество речи и интеллекта у своих учеников. </a:t>
            </a:r>
            <a:endParaRPr lang="ru-RU" sz="2000" dirty="0"/>
          </a:p>
        </p:txBody>
      </p:sp>
      <p:pic>
        <p:nvPicPr>
          <p:cNvPr id="12" name="Рисунок 11" descr="KMO_147478_03036_1_t218_183249.jpg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1890" r="21890"/>
          <a:stretch>
            <a:fillRect/>
          </a:stretch>
        </p:blipFill>
        <p:spPr/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3000372"/>
            <a:ext cx="7242048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Порядок работы над звуковой стороной речи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1. </a:t>
            </a:r>
            <a:r>
              <a:rPr lang="ru-RU" u="sng" dirty="0" smtClean="0"/>
              <a:t>Подготовительный</a:t>
            </a:r>
            <a:r>
              <a:rPr lang="ru-RU" dirty="0" smtClean="0"/>
              <a:t> </a:t>
            </a:r>
          </a:p>
          <a:p>
            <a:pPr lvl="0"/>
            <a:r>
              <a:rPr lang="ru-RU" dirty="0" smtClean="0"/>
              <a:t>Формирование точных движений органов артикуляционного аппарата</a:t>
            </a:r>
          </a:p>
          <a:p>
            <a:pPr lvl="0"/>
            <a:r>
              <a:rPr lang="ru-RU" dirty="0" smtClean="0"/>
              <a:t>Направление воздушной струи</a:t>
            </a:r>
          </a:p>
          <a:p>
            <a:pPr lvl="0"/>
            <a:r>
              <a:rPr lang="ru-RU" dirty="0" smtClean="0"/>
              <a:t>Развитие мелкой моторики</a:t>
            </a:r>
          </a:p>
          <a:p>
            <a:pPr lvl="0"/>
            <a:r>
              <a:rPr lang="ru-RU" dirty="0" smtClean="0"/>
              <a:t>Развитие фонематического слуха</a:t>
            </a:r>
          </a:p>
          <a:p>
            <a:pPr lvl="0"/>
            <a:r>
              <a:rPr lang="ru-RU" dirty="0" smtClean="0"/>
              <a:t>Отработка опорных звуков</a:t>
            </a:r>
          </a:p>
          <a:p>
            <a:pPr lvl="0">
              <a:buNone/>
            </a:pPr>
            <a:r>
              <a:rPr lang="ru-RU" dirty="0" smtClean="0"/>
              <a:t>2. </a:t>
            </a:r>
            <a:r>
              <a:rPr lang="ru-RU" u="sng" dirty="0" smtClean="0"/>
              <a:t>Постановка звука</a:t>
            </a:r>
          </a:p>
          <a:p>
            <a:pPr lvl="0">
              <a:buNone/>
            </a:pPr>
            <a:r>
              <a:rPr lang="ru-RU" dirty="0" smtClean="0"/>
              <a:t>3. </a:t>
            </a:r>
            <a:r>
              <a:rPr lang="ru-RU" u="sng" dirty="0" smtClean="0"/>
              <a:t>Автоматизация звука</a:t>
            </a:r>
          </a:p>
          <a:p>
            <a:pPr lvl="0">
              <a:buNone/>
            </a:pPr>
            <a:r>
              <a:rPr lang="ru-RU" dirty="0" smtClean="0"/>
              <a:t>4. </a:t>
            </a:r>
            <a:r>
              <a:rPr lang="ru-RU" u="sng" dirty="0" smtClean="0"/>
              <a:t>Дифференциация звуков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Артикуляционный уклад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профиль гласных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88138" y="1711325"/>
            <a:ext cx="3059198" cy="4114800"/>
          </a:xfrm>
        </p:spPr>
      </p:pic>
      <p:pic>
        <p:nvPicPr>
          <p:cNvPr id="9" name="Содержимое 8" descr="профиль-согл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178300" y="2501377"/>
            <a:ext cx="3521075" cy="253469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Логическая цепочка проблем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453422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1. </a:t>
            </a:r>
            <a:r>
              <a:rPr lang="ru-RU" b="1" dirty="0" smtClean="0"/>
              <a:t>Начинать работу с артикуляционным аппаратом трудно для самого ребенка: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Мышцы лица, ротовой полости, шеи очень маленькие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Мимические мышцы лица только одним концом крепятся к черепу ,а вторым вплетаются в кожу – натренировать их можно только с помощью мимики.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Некоторые мышцы находятся не вблизи к кожной поверхности– ощутить их движение очень трудно.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Мышцы языка, глотки при итоговом артикуляционном укладе не видны, потому что рот закрывается, чтобы произнести звук.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И главное – весь артикуляционный аппарат не виден ребенку! Ребенок отрабатывает его перед зеркалом а  это не является ощущением!</a:t>
            </a:r>
          </a:p>
          <a:p>
            <a:pPr>
              <a:buFont typeface="Wingdings" pitchFamily="2" charset="2"/>
              <a:buChar char="§"/>
            </a:pPr>
            <a:r>
              <a:rPr lang="ru-RU" b="1" i="1" dirty="0" smtClean="0"/>
              <a:t>«Человек не умеет упражняться в том, чего не умеет» Джин </a:t>
            </a:r>
            <a:r>
              <a:rPr lang="ru-RU" b="1" i="1" dirty="0" err="1" smtClean="0"/>
              <a:t>Айрес</a:t>
            </a:r>
            <a:r>
              <a:rPr lang="ru-RU" b="1" i="1" dirty="0" smtClean="0"/>
              <a:t>.</a:t>
            </a:r>
          </a:p>
          <a:p>
            <a:pPr>
              <a:buFont typeface="Wingdings" pitchFamily="2" charset="2"/>
              <a:buChar char="§"/>
            </a:pPr>
            <a:endParaRPr lang="ru-RU" b="1" i="1" dirty="0" smtClean="0"/>
          </a:p>
          <a:p>
            <a:pPr>
              <a:buFont typeface="Wingdings" pitchFamily="2" charset="2"/>
              <a:buChar char="§"/>
            </a:pPr>
            <a:endParaRPr lang="ru-RU" dirty="0" smtClean="0"/>
          </a:p>
          <a:p>
            <a:pPr lvl="0">
              <a:buNone/>
            </a:pPr>
            <a:endParaRPr lang="ru-RU" b="1" i="1" dirty="0" smtClean="0"/>
          </a:p>
          <a:p>
            <a:pPr lvl="0">
              <a:buFont typeface="Courier New" pitchFamily="49" charset="0"/>
              <a:buChar char="o"/>
            </a:pPr>
            <a:endParaRPr lang="ru-RU" b="1" i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Мышцы лица</a:t>
            </a:r>
            <a:endParaRPr lang="ru-RU" dirty="0"/>
          </a:p>
        </p:txBody>
      </p:sp>
      <p:pic>
        <p:nvPicPr>
          <p:cNvPr id="7" name="Содержимое 6" descr="мышцы-лица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14612" y="1500174"/>
            <a:ext cx="4500594" cy="469521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мышцы языка</a:t>
            </a:r>
            <a:endParaRPr lang="ru-RU" dirty="0"/>
          </a:p>
        </p:txBody>
      </p:sp>
      <p:pic>
        <p:nvPicPr>
          <p:cNvPr id="5" name="Содержимое 4" descr="18044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01118"/>
            <a:ext cx="3521075" cy="4324127"/>
          </a:xfrm>
        </p:spPr>
      </p:pic>
      <p:pic>
        <p:nvPicPr>
          <p:cNvPr id="8" name="Содержимое 7" descr="язык-2 позиции.jpe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22848" y="1785926"/>
            <a:ext cx="3178038" cy="364486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1373</TotalTime>
  <Words>1259</Words>
  <Application>Microsoft Office PowerPoint</Application>
  <PresentationFormat>Экран (4:3)</PresentationFormat>
  <Paragraphs>180</Paragraphs>
  <Slides>44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Изящная</vt:lpstr>
      <vt:lpstr>Развитие сенсорных систем ребенка как основа коррекционной работы учителя-логопеда</vt:lpstr>
      <vt:lpstr>Проблема</vt:lpstr>
      <vt:lpstr>Решение</vt:lpstr>
      <vt:lpstr>Недостаточное владение Артикуляционным аппаратом</vt:lpstr>
      <vt:lpstr>Порядок работы над звуковой стороной речи</vt:lpstr>
      <vt:lpstr>Артикуляционный уклад </vt:lpstr>
      <vt:lpstr>Логическая цепочка проблем </vt:lpstr>
      <vt:lpstr>Мышцы лица</vt:lpstr>
      <vt:lpstr>мышцы языка</vt:lpstr>
      <vt:lpstr>Логическая цепочка проблем </vt:lpstr>
      <vt:lpstr>Мышцы тела</vt:lpstr>
      <vt:lpstr>Логическая цепочка проблем </vt:lpstr>
      <vt:lpstr>Логическая цепочка проблем </vt:lpstr>
      <vt:lpstr>пирамида обучения ребенка в сенсорной интеграции</vt:lpstr>
      <vt:lpstr> обоснование применения СИ в логопедии</vt:lpstr>
      <vt:lpstr>Как долго проводить подготовительный период</vt:lpstr>
      <vt:lpstr>Научная литература для освоения сенсорной интеграции</vt:lpstr>
      <vt:lpstr>Научная литература для освоения сенсорной интеграции</vt:lpstr>
      <vt:lpstr>1. Развитие вестибулярной системы ребенка</vt:lpstr>
      <vt:lpstr>Развитие вестибулярной системы</vt:lpstr>
      <vt:lpstr>2. Развитие тактильной системы</vt:lpstr>
      <vt:lpstr>Исследование детьми своей кожи</vt:lpstr>
      <vt:lpstr>Тактильные образы объектов формируются  посредством:</vt:lpstr>
      <vt:lpstr>3. Развитие проприоцептивной системы</vt:lpstr>
      <vt:lpstr>Исследование мышц</vt:lpstr>
      <vt:lpstr>3. Развитие проприоцептивной системы</vt:lpstr>
      <vt:lpstr>Развитие проприоцептивной системы</vt:lpstr>
      <vt:lpstr>Ссылки на ютуб канал с обучающими видео</vt:lpstr>
      <vt:lpstr>Работа с мышцами лица</vt:lpstr>
      <vt:lpstr>Виды улыбок («психология эмоций» П.Экман)</vt:lpstr>
      <vt:lpstr>Тренировка эмоциональной сферы</vt:lpstr>
      <vt:lpstr>Тренировка мимических мышц</vt:lpstr>
      <vt:lpstr>4. Развитие обонятельной системы</vt:lpstr>
      <vt:lpstr>Игры для развития обоняния</vt:lpstr>
      <vt:lpstr>Игры для развития обоняния</vt:lpstr>
      <vt:lpstr>Ароматные Подарки</vt:lpstr>
      <vt:lpstr>5.Развитие вкусовой системы</vt:lpstr>
      <vt:lpstr>5.Игры на Развитие вкусовой системы</vt:lpstr>
      <vt:lpstr>6. Развитие слуховой системы</vt:lpstr>
      <vt:lpstr>7. Развитие зрительной системы</vt:lpstr>
      <vt:lpstr>Тренажеры для развития зрительной системы</vt:lpstr>
      <vt:lpstr>Занятия для развития зрительной системы</vt:lpstr>
      <vt:lpstr>Логопед – это особый специалист ,который «видит» человека с разных сторон. Применяйте знания сенсорной интеграции в вашей профессии, чтобы расширять границы своих возможностей и повысить качество речи и интеллекта у своих учеников.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артикуляционного аппарата детей в работе учителя-логопеда</dc:title>
  <dc:creator>Я</dc:creator>
  <cp:lastModifiedBy>Светлана</cp:lastModifiedBy>
  <cp:revision>32</cp:revision>
  <dcterms:created xsi:type="dcterms:W3CDTF">2020-02-15T19:33:14Z</dcterms:created>
  <dcterms:modified xsi:type="dcterms:W3CDTF">2020-08-19T18:10:28Z</dcterms:modified>
</cp:coreProperties>
</file>